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8"/>
  </p:notesMasterIdLst>
  <p:sldIdLst>
    <p:sldId id="256" r:id="rId2"/>
    <p:sldId id="257" r:id="rId3"/>
    <p:sldId id="268" r:id="rId4"/>
    <p:sldId id="258" r:id="rId5"/>
    <p:sldId id="276" r:id="rId6"/>
    <p:sldId id="269" r:id="rId7"/>
    <p:sldId id="259" r:id="rId8"/>
    <p:sldId id="260" r:id="rId9"/>
    <p:sldId id="261" r:id="rId10"/>
    <p:sldId id="262" r:id="rId11"/>
    <p:sldId id="275" r:id="rId12"/>
    <p:sldId id="263" r:id="rId13"/>
    <p:sldId id="272" r:id="rId14"/>
    <p:sldId id="264" r:id="rId15"/>
    <p:sldId id="270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1"/>
    <p:restoredTop sz="94694"/>
  </p:normalViewPr>
  <p:slideViewPr>
    <p:cSldViewPr snapToGrid="0" snapToObjects="1">
      <p:cViewPr varScale="1">
        <p:scale>
          <a:sx n="186" d="100"/>
          <a:sy n="186" d="100"/>
        </p:scale>
        <p:origin x="16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F24CC-7C74-144B-A5FA-1BFC3E14489F}" type="datetimeFigureOut">
              <a:rPr lang="en-US" smtClean="0"/>
              <a:t>3/4/20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D7D15-2A67-EF47-B8E1-E9C5C66F8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2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Extraction using water and </a:t>
            </a:r>
            <a:r>
              <a:rPr lang="en-US" dirty="0" err="1"/>
              <a:t>NaOH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D7D15-2A67-EF47-B8E1-E9C5C66F81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49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Joint pain and stiffness is a top concern across all generations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With age there is increased collagen degradation, death of cells involved in collagen production, joint damage, joint inflammation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D7D15-2A67-EF47-B8E1-E9C5C66F81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33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WOMAC = Western Ontario</a:t>
            </a:r>
            <a:r>
              <a:rPr lang="en-US" baseline="0" dirty="0"/>
              <a:t> and McMaster Universities Osteoarthritis Index. Standardized questionnaire to evaluate condition of patients with osteoarthritis of knee and hip, including pain, stiffness, and physical functioning of the joints.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D7D15-2A67-EF47-B8E1-E9C5C66F81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61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Extraction using water and </a:t>
            </a:r>
            <a:r>
              <a:rPr lang="en-US" dirty="0" err="1"/>
              <a:t>NaOH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D7D15-2A67-EF47-B8E1-E9C5C66F81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44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Zhao</a:t>
            </a:r>
            <a:r>
              <a:rPr lang="en-US" baseline="0" dirty="0"/>
              <a:t> 2010: Chicken type II collagen induced immune balance of main subtype of helper T cells in mesenteric lymph node lymphocytes in rats with collagen-induced arthritis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D7D15-2A67-EF47-B8E1-E9C5C66F81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36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D7D15-2A67-EF47-B8E1-E9C5C66F81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66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evaluate</a:t>
            </a:r>
            <a:r>
              <a:rPr lang="en-US" baseline="0" dirty="0"/>
              <a:t> both subjective assessment and anti-inflammatory biomarker, CRP levels increase when there is inflammation in body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D7D15-2A67-EF47-B8E1-E9C5C66F81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72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D7D15-2A67-EF47-B8E1-E9C5C66F81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5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50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5" y="3132294"/>
            <a:ext cx="7175351" cy="1793167"/>
          </a:xfrm>
          <a:effectLst/>
        </p:spPr>
        <p:txBody>
          <a:bodyPr>
            <a:noAutofit/>
          </a:bodyPr>
          <a:lstStyle>
            <a:lvl1pPr marL="640064" indent="-457189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21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23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50"/>
            <a:ext cx="5966666" cy="2423347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2"/>
            <a:ext cx="3346704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2"/>
            <a:ext cx="3346704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ctr" defTabSz="914377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9" y="2209804"/>
            <a:ext cx="3636085" cy="1258493"/>
          </a:xfrm>
          <a:effectLst/>
        </p:spPr>
        <p:txBody>
          <a:bodyPr anchor="b">
            <a:noAutofit/>
          </a:bodyPr>
          <a:lstStyle>
            <a:lvl1pPr marL="228594" indent="-228594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9" y="731522"/>
            <a:ext cx="4017085" cy="4894731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4"/>
            <a:ext cx="3388660" cy="213951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3"/>
            <a:ext cx="4114800" cy="312780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7"/>
            <a:ext cx="3694114" cy="2163020"/>
          </a:xfrm>
        </p:spPr>
        <p:txBody>
          <a:bodyPr anchor="b"/>
          <a:lstStyle>
            <a:lvl1pPr marL="182875" indent="-182875">
              <a:buFont typeface="Georgia" pitchFamily="18" charset="0"/>
              <a:buChar char="*"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3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4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3" y="6172204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4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25E785-7220-A845-A841-58C7FC564C6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75" y="6218336"/>
            <a:ext cx="1432925" cy="470237"/>
          </a:xfrm>
          <a:prstGeom prst="rect">
            <a:avLst/>
          </a:prstGeom>
        </p:spPr>
      </p:pic>
      <p:pic>
        <p:nvPicPr>
          <p:cNvPr id="13" name="Picture 12" descr="A picture containing dark, sitting, light, black&#10;&#10;Description automatically generated">
            <a:extLst>
              <a:ext uri="{FF2B5EF4-FFF2-40B4-BE49-F238E27FC236}">
                <a16:creationId xmlns:a16="http://schemas.microsoft.com/office/drawing/2014/main" id="{9BD4BD5B-A1F4-7B4A-938A-D1B36684098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88" y="5920004"/>
            <a:ext cx="1347026" cy="1032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marL="320032" indent="-320032" algn="r" defTabSz="914377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26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39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53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53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166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11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5943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87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ales@guzendevelopment.com" TargetMode="Externa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13572" y="4989352"/>
            <a:ext cx="7590619" cy="882119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400" b="1" spc="151" dirty="0">
                <a:ln w="11430"/>
                <a:solidFill>
                  <a:srgbClr val="FF802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New Generation of Joint and Skin Health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989532" y="3361625"/>
            <a:ext cx="5334327" cy="1361273"/>
          </a:xfrm>
        </p:spPr>
        <p:txBody>
          <a:bodyPr/>
          <a:lstStyle/>
          <a:p>
            <a:pPr marL="182875" indent="0">
              <a:buNone/>
            </a:pPr>
            <a:r>
              <a:rPr lang="en-US" sz="3400" dirty="0">
                <a:solidFill>
                  <a:schemeClr val="accent1"/>
                </a:solidFill>
                <a:effectLst/>
              </a:rPr>
              <a:t>Salmon Type II Collagen Proteoglycan Complex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8577" y="1925621"/>
            <a:ext cx="2977097" cy="116955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7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SCP-II</a:t>
            </a:r>
            <a:r>
              <a:rPr lang="en-US" sz="7000" b="1" cap="all" baseline="300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®</a:t>
            </a:r>
          </a:p>
        </p:txBody>
      </p:sp>
      <p:pic>
        <p:nvPicPr>
          <p:cNvPr id="5" name="Picture 4" descr="iStock-664122448 resized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83045" cy="1720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Stock-836487064 resized 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55" y="16837"/>
            <a:ext cx="2583045" cy="1724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GUZE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645" y="5600167"/>
            <a:ext cx="2272699" cy="17561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416E02-09DA-864B-BEBB-B97787321505}"/>
              </a:ext>
            </a:extLst>
          </p:cNvPr>
          <p:cNvSpPr txBox="1"/>
          <p:nvPr/>
        </p:nvSpPr>
        <p:spPr>
          <a:xfrm>
            <a:off x="3677364" y="5605077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March 2020</a:t>
            </a:r>
            <a:endParaRPr lang="en-US" dirty="0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2436F70-FC87-094F-857F-2D7DE67AE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112" y="1741020"/>
            <a:ext cx="3826485" cy="294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51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98" y="321900"/>
            <a:ext cx="813153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>
                <a:solidFill>
                  <a:srgbClr val="FF8021"/>
                </a:solidFill>
                <a:effectLst/>
              </a:rPr>
              <a:t>Proteoglycan can improve and prevent knee pain and discomfort </a:t>
            </a:r>
            <a:r>
              <a:rPr lang="mr-IN" sz="3000" dirty="0">
                <a:solidFill>
                  <a:srgbClr val="FF8021"/>
                </a:solidFill>
                <a:effectLst/>
              </a:rPr>
              <a:t>–</a:t>
            </a:r>
            <a:r>
              <a:rPr lang="en-US" sz="3000" dirty="0">
                <a:solidFill>
                  <a:srgbClr val="FF8021"/>
                </a:solidFill>
                <a:effectLst/>
              </a:rPr>
              <a:t> HUMAN STUDY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8770" y="1393189"/>
            <a:ext cx="7458163" cy="4348711"/>
          </a:xfrm>
        </p:spPr>
        <p:txBody>
          <a:bodyPr>
            <a:noAutofit/>
          </a:bodyPr>
          <a:lstStyle/>
          <a:p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Kuriyama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2017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Randomized, placebo-controlled, double-blind study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66 healthy subjects ages 40 to 70</a:t>
            </a: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Dose= 5mg salmon proteoglycan/day for 12 weeks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Efficacy measured using VAS and measuring high sensitive C-reactive protein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-CRP)</a:t>
            </a: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RESULTS: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Significant difference in VAS score of proteoglycan group compared to placebo at 4 weeks after ingestion, showing effectiveness in improving knee discomfort (p&lt;0.05)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Hs-CRP levels in PG group showed decrease in correlation to the VAS score, showing that the efficacy is most likely caused by the anti-inflammatory action (similar to the mechanism of undenatured Type II Collagen)</a:t>
            </a:r>
          </a:p>
        </p:txBody>
      </p:sp>
    </p:spTree>
    <p:extLst>
      <p:ext uri="{BB962C8B-B14F-4D97-AF65-F5344CB8AC3E}">
        <p14:creationId xmlns:p14="http://schemas.microsoft.com/office/powerpoint/2010/main" val="95267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98" y="321900"/>
            <a:ext cx="835321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600" dirty="0">
                <a:solidFill>
                  <a:srgbClr val="FF8021"/>
                </a:solidFill>
                <a:effectLst/>
              </a:rPr>
              <a:t>Proteoglycan can have a chondroprotective effect on subjects with knee discomfort </a:t>
            </a:r>
            <a:r>
              <a:rPr lang="mr-IN" sz="2600" dirty="0">
                <a:solidFill>
                  <a:srgbClr val="FF8021"/>
                </a:solidFill>
                <a:effectLst/>
              </a:rPr>
              <a:t>–</a:t>
            </a:r>
            <a:r>
              <a:rPr lang="en-US" sz="2600" dirty="0">
                <a:solidFill>
                  <a:srgbClr val="FF8021"/>
                </a:solidFill>
                <a:effectLst/>
              </a:rPr>
              <a:t> HUMAN STUDY 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9158" y="1254644"/>
            <a:ext cx="7905684" cy="4348711"/>
          </a:xfrm>
        </p:spPr>
        <p:txBody>
          <a:bodyPr>
            <a:noAutofit/>
          </a:bodyPr>
          <a:lstStyle/>
          <a:p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Tomonaga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2017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Randomized, placebo-controlled, double-blind study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55 healthy subjects with knee discomfort</a:t>
            </a: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Dose= 10mg salmon proteoglycan/day for 16 weeks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Efficacy measured with biomarkers for cartilage metabolism: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Type II Collagen degradation (C1,2C), Type II Collagen synthesis (PIICP)</a:t>
            </a: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RESULTS: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subjects experiencing high levels of pain, C1,2C levels significantly decreased in PG group compared to placebo (p&lt;0.05)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subjects experiencing constant knee pain, C2,2C levels significantly decreased in PG group compared to placebo (p&lt;0.05)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Therefore, PG may have protective effect on cartilage metabolism in subjects with severe and constant knee pain by lowering Type II Collagen degradation. </a:t>
            </a:r>
          </a:p>
        </p:txBody>
      </p:sp>
    </p:spTree>
    <p:extLst>
      <p:ext uri="{BB962C8B-B14F-4D97-AF65-F5344CB8AC3E}">
        <p14:creationId xmlns:p14="http://schemas.microsoft.com/office/powerpoint/2010/main" val="1053192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64" y="514481"/>
            <a:ext cx="830860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solidFill>
                  <a:srgbClr val="FF8021"/>
                </a:solidFill>
                <a:effectLst/>
              </a:rPr>
              <a:t>Proteoglycan Improves Skin Health </a:t>
            </a:r>
            <a:r>
              <a:rPr lang="mr-IN" sz="3200" dirty="0">
                <a:solidFill>
                  <a:srgbClr val="FF8021"/>
                </a:solidFill>
                <a:effectLst/>
              </a:rPr>
              <a:t>–</a:t>
            </a:r>
            <a:r>
              <a:rPr lang="en-US" sz="3200" dirty="0">
                <a:solidFill>
                  <a:srgbClr val="FF8021"/>
                </a:solidFill>
                <a:effectLst/>
              </a:rPr>
              <a:t> HUMAN STUDY 4</a:t>
            </a:r>
          </a:p>
        </p:txBody>
      </p:sp>
      <p:pic>
        <p:nvPicPr>
          <p:cNvPr id="7" name="Picture 6" descr="Screen Shot 2018-04-24 at 1.46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" y="1761837"/>
            <a:ext cx="6804785" cy="30852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1344" y="4924516"/>
            <a:ext cx="7261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 randomized, double-blind, placebo-controlled study in 2015 with 19 subjects. </a:t>
            </a:r>
            <a:r>
              <a:rPr lang="en-US" sz="1600" b="1" dirty="0"/>
              <a:t>Dose was 5mg/day of salmon proteoglycan for 2 weeks</a:t>
            </a:r>
            <a:r>
              <a:rPr lang="en-US" sz="1600" dirty="0"/>
              <a:t>. Results of the study showed a significant decrease in wrinkles, pores, blotches, and improvement in skin elasticity and looseness in the test group (</a:t>
            </a:r>
            <a:r>
              <a:rPr lang="en-US" sz="1600" dirty="0" err="1"/>
              <a:t>sPG</a:t>
            </a:r>
            <a:r>
              <a:rPr lang="en-US" sz="16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137101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405F-1E57-B44C-854B-79D9CE32D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5" y="694764"/>
            <a:ext cx="8704377" cy="1143000"/>
          </a:xfrm>
        </p:spPr>
        <p:txBody>
          <a:bodyPr/>
          <a:lstStyle/>
          <a:p>
            <a:pPr marL="0" indent="0">
              <a:buNone/>
            </a:pPr>
            <a:r>
              <a:rPr lang="en-US" sz="3400" b="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Non-human studies – Salmon Proteoglycan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BD7BC-BCCC-3E41-B8B5-7538A3E8E6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6482" y="1627243"/>
            <a:ext cx="8001000" cy="4132580"/>
          </a:xfrm>
        </p:spPr>
        <p:txBody>
          <a:bodyPr>
            <a:normAutofit fontScale="92500"/>
          </a:bodyPr>
          <a:lstStyle/>
          <a:p>
            <a:r>
              <a:rPr lang="en-US" dirty="0"/>
              <a:t>PG reduces production of matrix metalloproteinase in cell cultures (an enzyme that contribute to degradation of cartilage)</a:t>
            </a:r>
          </a:p>
          <a:p>
            <a:r>
              <a:rPr lang="en-US" dirty="0"/>
              <a:t>PG has </a:t>
            </a:r>
            <a:r>
              <a:rPr lang="en-US" dirty="0" err="1"/>
              <a:t>immunomodulatory</a:t>
            </a:r>
            <a:r>
              <a:rPr lang="en-US" dirty="0"/>
              <a:t> and anti-inflammatory effects – reduced autoimmune response in colitis, rheumatoid arthritis, multiple sclerosis models</a:t>
            </a:r>
          </a:p>
          <a:p>
            <a:r>
              <a:rPr lang="en-US" dirty="0"/>
              <a:t>Promotes wound healing, modulates inflammation, reduces infection</a:t>
            </a:r>
          </a:p>
          <a:p>
            <a:r>
              <a:rPr lang="en-US" dirty="0"/>
              <a:t>May stimulate production of new chondrocytes </a:t>
            </a:r>
            <a:r>
              <a:rPr lang="en-US" dirty="0">
                <a:sym typeface="Wingdings" pitchFamily="2" charset="2"/>
              </a:rPr>
              <a:t> which in turn produces more proteoglycans and collagen</a:t>
            </a:r>
          </a:p>
          <a:p>
            <a:r>
              <a:rPr lang="en-US" dirty="0">
                <a:sym typeface="Wingdings" pitchFamily="2" charset="2"/>
              </a:rPr>
              <a:t>Protect from UV radiation, reduces inflammation, improves hydration</a:t>
            </a:r>
          </a:p>
          <a:p>
            <a:pPr marL="45719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809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594" y="623748"/>
            <a:ext cx="7059292" cy="875907"/>
          </a:xfrm>
        </p:spPr>
        <p:txBody>
          <a:bodyPr/>
          <a:lstStyle/>
          <a:p>
            <a:pPr marL="0" indent="0">
              <a:buNone/>
            </a:pPr>
            <a:r>
              <a:rPr lang="en-US" sz="3400" dirty="0">
                <a:solidFill>
                  <a:srgbClr val="FF8021"/>
                </a:solidFill>
                <a:effectLst/>
              </a:rPr>
              <a:t>SCP-II has its own safety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52546" y="1754543"/>
            <a:ext cx="7223475" cy="3474720"/>
          </a:xfrm>
        </p:spPr>
        <p:txBody>
          <a:bodyPr/>
          <a:lstStyle/>
          <a:p>
            <a:r>
              <a:rPr lang="en-US" sz="2400" dirty="0"/>
              <a:t>28-Day Repeated Dose Oral Toxicity Study in Rats</a:t>
            </a:r>
          </a:p>
          <a:p>
            <a:r>
              <a:rPr lang="en-US" i="1" dirty="0"/>
              <a:t>Wang 2017</a:t>
            </a:r>
          </a:p>
          <a:p>
            <a:r>
              <a:rPr lang="en-US" dirty="0"/>
              <a:t>10 male and 10 female rats</a:t>
            </a:r>
          </a:p>
          <a:p>
            <a:r>
              <a:rPr lang="en-US" dirty="0"/>
              <a:t>Dose of SCP-II was </a:t>
            </a:r>
            <a:r>
              <a:rPr lang="en-US" b="1" dirty="0"/>
              <a:t>500mg/kg body weight </a:t>
            </a:r>
            <a:r>
              <a:rPr lang="en-US" dirty="0"/>
              <a:t>per day for 4 weeks</a:t>
            </a:r>
          </a:p>
          <a:p>
            <a:r>
              <a:rPr lang="en-US" b="1" dirty="0"/>
              <a:t>RESULTS: </a:t>
            </a:r>
            <a:r>
              <a:rPr lang="en-US" dirty="0"/>
              <a:t>No toxicity evidence relevant to test article treatment was observed</a:t>
            </a:r>
          </a:p>
        </p:txBody>
      </p:sp>
    </p:spTree>
    <p:extLst>
      <p:ext uri="{BB962C8B-B14F-4D97-AF65-F5344CB8AC3E}">
        <p14:creationId xmlns:p14="http://schemas.microsoft.com/office/powerpoint/2010/main" val="4066720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02" y="967865"/>
            <a:ext cx="755577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8021"/>
                </a:solidFill>
                <a:effectLst/>
              </a:rPr>
              <a:t>Summary of SCP-II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59873" y="2110865"/>
            <a:ext cx="7024254" cy="3652626"/>
          </a:xfrm>
        </p:spPr>
        <p:txBody>
          <a:bodyPr>
            <a:normAutofit fontScale="92500"/>
          </a:bodyPr>
          <a:lstStyle/>
          <a:p>
            <a:r>
              <a:rPr lang="en-US" dirty="0"/>
              <a:t>Low dose of 14mg-50mg/day</a:t>
            </a:r>
          </a:p>
          <a:p>
            <a:r>
              <a:rPr lang="en-US" dirty="0"/>
              <a:t>Demonstrated efficacy in decreasing joint pain</a:t>
            </a:r>
          </a:p>
          <a:p>
            <a:r>
              <a:rPr lang="en-US" dirty="0"/>
              <a:t>Demonstrated efficacy in improving extension and flexion of knee</a:t>
            </a:r>
          </a:p>
          <a:p>
            <a:r>
              <a:rPr lang="en-US" dirty="0"/>
              <a:t>Demonstrated efficacy in improving skin health</a:t>
            </a:r>
          </a:p>
          <a:p>
            <a:r>
              <a:rPr lang="en-US" dirty="0"/>
              <a:t>May support production of collagen and proteoglycan and protect from degradation of cartilage</a:t>
            </a:r>
          </a:p>
          <a:p>
            <a:r>
              <a:rPr lang="en-US" dirty="0"/>
              <a:t>SCP-II is safe</a:t>
            </a:r>
          </a:p>
          <a:p>
            <a:r>
              <a:rPr lang="en-US" dirty="0"/>
              <a:t>Is fish sourced rather than chicken sourced</a:t>
            </a:r>
          </a:p>
        </p:txBody>
      </p:sp>
    </p:spTree>
    <p:extLst>
      <p:ext uri="{BB962C8B-B14F-4D97-AF65-F5344CB8AC3E}">
        <p14:creationId xmlns:p14="http://schemas.microsoft.com/office/powerpoint/2010/main" val="534445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̃ôë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1" y="317492"/>
            <a:ext cx="4125225" cy="3086707"/>
          </a:xfrm>
          <a:prstGeom prst="rect">
            <a:avLst/>
          </a:prstGeom>
        </p:spPr>
      </p:pic>
      <p:pic>
        <p:nvPicPr>
          <p:cNvPr id="5" name="Picture 4" descr="ãôä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436" y="317494"/>
            <a:ext cx="4134799" cy="3093871"/>
          </a:xfrm>
          <a:prstGeom prst="rect">
            <a:avLst/>
          </a:prstGeom>
        </p:spPr>
      </p:pic>
      <p:pic>
        <p:nvPicPr>
          <p:cNvPr id="6" name="Picture 5" descr="ç¯ï@ìÓçú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86" y="3465933"/>
            <a:ext cx="4099439" cy="30745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3134" y="3709210"/>
            <a:ext cx="3728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THANK YOU!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D87FAF-1FE8-EF48-8646-049F939DC67F}"/>
              </a:ext>
            </a:extLst>
          </p:cNvPr>
          <p:cNvSpPr txBox="1"/>
          <p:nvPr/>
        </p:nvSpPr>
        <p:spPr>
          <a:xfrm>
            <a:off x="5280148" y="4850508"/>
            <a:ext cx="3334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Guzen Development, Inc.</a:t>
            </a:r>
          </a:p>
          <a:p>
            <a:pPr algn="ctr"/>
            <a:r>
              <a:rPr lang="en-US" dirty="0">
                <a:hlinkClick r:id="rId5"/>
              </a:rPr>
              <a:t>sales@guzendevelopment.com</a:t>
            </a:r>
            <a:endParaRPr lang="en-US" dirty="0"/>
          </a:p>
          <a:p>
            <a:pPr algn="ctr"/>
            <a:r>
              <a:rPr lang="en-US" dirty="0"/>
              <a:t>925-938-2724</a:t>
            </a:r>
          </a:p>
        </p:txBody>
      </p:sp>
    </p:spTree>
    <p:extLst>
      <p:ext uri="{BB962C8B-B14F-4D97-AF65-F5344CB8AC3E}">
        <p14:creationId xmlns:p14="http://schemas.microsoft.com/office/powerpoint/2010/main" val="156546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̧¯ï@ìÓçú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495" y="2367410"/>
            <a:ext cx="2155683" cy="1616761"/>
          </a:xfrm>
          <a:prstGeom prst="round2DiagRect">
            <a:avLst>
              <a:gd name="adj1" fmla="val 50000"/>
              <a:gd name="adj2" fmla="val 1227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1984" y="709659"/>
            <a:ext cx="5029045" cy="5189140"/>
          </a:xfrm>
        </p:spPr>
        <p:txBody>
          <a:bodyPr>
            <a:noAutofit/>
          </a:bodyPr>
          <a:lstStyle/>
          <a:p>
            <a:pPr marL="45719" indent="0">
              <a:buNone/>
            </a:pPr>
            <a:r>
              <a:rPr lang="en-US" sz="3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SCP-II®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is: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40%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undenatured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Type II Collagen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38%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undenatured Proteoglycan</a:t>
            </a:r>
          </a:p>
          <a:p>
            <a:pPr marL="228594"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100% salmon nasal cartilage (naturally extracted from wild-caught salmon, which would otherwise be wasted)</a:t>
            </a:r>
          </a:p>
          <a:p>
            <a:pPr marL="228594"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Salmon nasal cartilage has been consumed in Japan for centuries as a delicacy called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Hizu-namasu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ja-JP" altLang="en-US"/>
              <a:t>氷頭</a:t>
            </a:r>
            <a:r>
              <a:rPr lang="en-US" altLang="ja-JP" dirty="0"/>
              <a:t>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White/Light Yellow Powder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Tasteless and Odorless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Manufactured in Hokkaido, Japan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 carriers, Non-GMO, Non-Irradiated</a:t>
            </a:r>
          </a:p>
        </p:txBody>
      </p:sp>
      <p:pic>
        <p:nvPicPr>
          <p:cNvPr id="5" name="Picture 4" descr="SCP∫›Ãﬂ⁄Ø∏Ω-L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495" y="4375014"/>
            <a:ext cx="2177991" cy="15237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136714-029D-4147-BBFB-C2F584D57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5495" y="410606"/>
            <a:ext cx="2262097" cy="161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6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978070203422000033X_f033-001-9780702034220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3" r="-9453"/>
          <a:stretch>
            <a:fillRect/>
          </a:stretch>
        </p:blipFill>
        <p:spPr>
          <a:xfrm>
            <a:off x="1357676" y="1175104"/>
            <a:ext cx="6132807" cy="3329238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524320" y="4750107"/>
            <a:ext cx="6100167" cy="1686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Our joint cartilage is made up of two components: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Type II Collagen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Proteoglycan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Chondrocytes are the only cells present in the cartilage and function to generate and degrade Type II Collagen and Proteoglycan.</a:t>
            </a:r>
          </a:p>
          <a:p>
            <a:pPr marL="45719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FCEE30-EA48-3B4C-8FF3-65E323198275}"/>
              </a:ext>
            </a:extLst>
          </p:cNvPr>
          <p:cNvSpPr txBox="1"/>
          <p:nvPr/>
        </p:nvSpPr>
        <p:spPr>
          <a:xfrm>
            <a:off x="2340016" y="375342"/>
            <a:ext cx="41681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accent5"/>
                </a:solidFill>
              </a:rPr>
              <a:t>Anatomy of our Joints</a:t>
            </a:r>
          </a:p>
        </p:txBody>
      </p:sp>
    </p:spTree>
    <p:extLst>
      <p:ext uri="{BB962C8B-B14F-4D97-AF65-F5344CB8AC3E}">
        <p14:creationId xmlns:p14="http://schemas.microsoft.com/office/powerpoint/2010/main" val="297162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368" y="251875"/>
            <a:ext cx="7985264" cy="724743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solidFill>
                  <a:srgbClr val="FF8021"/>
                </a:solidFill>
              </a:rPr>
              <a:t>SCP-II</a:t>
            </a:r>
            <a:r>
              <a:rPr lang="en-US" sz="3000" baseline="30000" dirty="0">
                <a:solidFill>
                  <a:srgbClr val="FF8021"/>
                </a:solidFill>
              </a:rPr>
              <a:t>®</a:t>
            </a:r>
            <a:r>
              <a:rPr lang="en-US" sz="3000" dirty="0">
                <a:solidFill>
                  <a:srgbClr val="FF8021"/>
                </a:solidFill>
              </a:rPr>
              <a:t> improves knee pain: Human Study</a:t>
            </a:r>
          </a:p>
        </p:txBody>
      </p:sp>
      <p:pic>
        <p:nvPicPr>
          <p:cNvPr id="7" name="Content Placeholder 6" descr="Screen Shot 2018-06-08 at 10.12.27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729" b="-28729"/>
          <a:stretch>
            <a:fillRect/>
          </a:stretch>
        </p:blipFill>
        <p:spPr>
          <a:xfrm>
            <a:off x="4572000" y="428172"/>
            <a:ext cx="4325826" cy="5270925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21430" y="1273977"/>
            <a:ext cx="4244865" cy="5504194"/>
          </a:xfrm>
        </p:spPr>
        <p:txBody>
          <a:bodyPr>
            <a:normAutofit fontScale="85000" lnSpcReduction="20000"/>
          </a:bodyPr>
          <a:lstStyle/>
          <a:p>
            <a:pPr marL="285744" indent="-285744">
              <a:buFont typeface="Arial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Randomized, double-blind, placebo-controlled study (</a:t>
            </a:r>
            <a:r>
              <a:rPr lang="en-US" sz="2100" i="1" dirty="0">
                <a:latin typeface="Calibri" panose="020F0502020204030204" pitchFamily="34" charset="0"/>
                <a:cs typeface="Calibri" panose="020F0502020204030204" pitchFamily="34" charset="0"/>
              </a:rPr>
              <a:t>Yoshida 2016)</a:t>
            </a: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44" indent="-285744">
              <a:buFont typeface="Arial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60 healthy subjects (40-77yrs) experiencing pain or rigidity in knee</a:t>
            </a:r>
          </a:p>
          <a:p>
            <a:pPr marL="285744" indent="-285744">
              <a:buFont typeface="Arial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Daily Dose = 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50mg SCP-II® (2016) </a:t>
            </a:r>
          </a:p>
          <a:p>
            <a:pPr marL="285744" indent="-285744">
              <a:buFont typeface="Arial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Control substances:</a:t>
            </a:r>
          </a:p>
          <a:p>
            <a:pPr marL="742933" lvl="1" indent="-285744">
              <a:buFont typeface="Arial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Glucosamine, Daily Dose = 1500mg/day</a:t>
            </a:r>
          </a:p>
          <a:p>
            <a:pPr marL="742933" lvl="1" indent="-285744">
              <a:buFont typeface="Arial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Placebo</a:t>
            </a:r>
          </a:p>
          <a:p>
            <a:pPr marL="285744" indent="-285744">
              <a:buFont typeface="Arial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Efficacy measured by WOMAC questionnaire for pain, stiffness, and functioning of joints and VAS (Visual Analogue Scale) for knee pain </a:t>
            </a:r>
          </a:p>
          <a:p>
            <a:pPr marL="285744" indent="-285744">
              <a:buFont typeface="Arial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Both WOMAC and VAS results showed a statistically significant decrease in knee pain in SCP-II group compared to Placebo group starting 4 weeks after intake (p&lt;0.01, p&lt;0.05)</a:t>
            </a:r>
          </a:p>
          <a:p>
            <a:pPr marL="285744" indent="-285744">
              <a:buFont typeface="Arial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SCP-II also showed a greater effect compared to glucosamine intake</a:t>
            </a:r>
          </a:p>
          <a:p>
            <a:pPr marL="285744" indent="-285744">
              <a:buFont typeface="Arial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07946" y="4783449"/>
            <a:ext cx="42448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Results of VAS score for left knee pain show a statistically large decrease in pain for those that were administered SCP-II (Q) compared to the Placebo group (P) starting from 4 weeks. We also see that this change was more significant than that of the glucosamine (R).</a:t>
            </a:r>
          </a:p>
        </p:txBody>
      </p:sp>
    </p:spTree>
    <p:extLst>
      <p:ext uri="{BB962C8B-B14F-4D97-AF65-F5344CB8AC3E}">
        <p14:creationId xmlns:p14="http://schemas.microsoft.com/office/powerpoint/2010/main" val="829389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25750" y="888413"/>
            <a:ext cx="7440735" cy="5189140"/>
          </a:xfrm>
        </p:spPr>
        <p:txBody>
          <a:bodyPr>
            <a:noAutofit/>
          </a:bodyPr>
          <a:lstStyle/>
          <a:p>
            <a:pPr marL="45719" indent="0">
              <a:buNone/>
            </a:pPr>
            <a:r>
              <a:rPr lang="en-US" sz="3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SCP-II®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is a complex of both: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40%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undenatured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Type II Collagen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38%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undenatured Proteoglycan</a:t>
            </a:r>
          </a:p>
          <a:p>
            <a:pPr marL="228594"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Both undenatured Type II Collagen and undenatured Proteoglycan have individually shown efficacy in decreasing joint pain</a:t>
            </a:r>
          </a:p>
        </p:txBody>
      </p:sp>
    </p:spTree>
    <p:extLst>
      <p:ext uri="{BB962C8B-B14F-4D97-AF65-F5344CB8AC3E}">
        <p14:creationId xmlns:p14="http://schemas.microsoft.com/office/powerpoint/2010/main" val="2687242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194" y="4914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sz="3400" dirty="0" err="1">
                <a:solidFill>
                  <a:srgbClr val="FF8021"/>
                </a:solidFill>
                <a:effectLst/>
              </a:rPr>
              <a:t>Undenatured</a:t>
            </a:r>
            <a:r>
              <a:rPr lang="en-US" sz="3400" dirty="0">
                <a:solidFill>
                  <a:srgbClr val="FF8021"/>
                </a:solidFill>
                <a:effectLst/>
              </a:rPr>
              <a:t> Type II Collagen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9203" y="1305262"/>
            <a:ext cx="8068535" cy="506128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Undenatured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Type II Collagen caught attention in the 2000 for its efficacy on joint inflammation.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Currently two human studies on undenatured Type II Collagen (UC-II®)</a:t>
            </a:r>
          </a:p>
          <a:p>
            <a:pPr lvl="1"/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Lugo, et al 2013 -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Undenatured Type II Collagen significantly improved range of bend and stretch of joints of healthy volunteers at 120 days of treatment (n=55)</a:t>
            </a:r>
          </a:p>
          <a:p>
            <a:pPr lvl="1"/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Lugo, et al 2016 -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Undenatured Type II Collagen significantly reduced knee pain in individuals with Osteoarthritis compared to placebo, AND had a greater effect than individuals taking glucosamine + chondroitin at 180 days of treatment (n=191). Glucosamine + chondroitin supplementation failed to have a statistically significant improvement vs. placebo.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Non-human studies show mechanism of action of undenatured Type II Collagen may be its ability to initiate the production of two important anti-inflammatory factors (IL-10 and TGF-β)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Undenatured Type II Collagen has also shown to help chondrocytes build more collagen</a:t>
            </a:r>
          </a:p>
        </p:txBody>
      </p:sp>
    </p:spTree>
    <p:extLst>
      <p:ext uri="{BB962C8B-B14F-4D97-AF65-F5344CB8AC3E}">
        <p14:creationId xmlns:p14="http://schemas.microsoft.com/office/powerpoint/2010/main" val="2616238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6075" y="906797"/>
            <a:ext cx="8040400" cy="1143000"/>
          </a:xfrm>
          <a:effectLst/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FF8021"/>
                </a:solidFill>
                <a:effectLst/>
              </a:rPr>
              <a:t>SCP-II more competitive than UC-II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71383" y="1904983"/>
            <a:ext cx="7216966" cy="347472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There currently exists an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undenatured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Type II Collagen product for joint health on the market: UC-II</a:t>
            </a:r>
          </a:p>
          <a:p>
            <a:r>
              <a:rPr lang="en-US" sz="2400" b="1" dirty="0">
                <a:solidFill>
                  <a:srgbClr val="FF8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SCP-II</a:t>
            </a:r>
            <a:r>
              <a:rPr lang="en-US" sz="2400" dirty="0">
                <a:solidFill>
                  <a:srgbClr val="FF8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contains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40%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Type II Collagen, while UC-II contains only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25%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Type II Collagen</a:t>
            </a:r>
          </a:p>
          <a:p>
            <a:r>
              <a:rPr lang="en-US" sz="2400" b="1" dirty="0">
                <a:solidFill>
                  <a:srgbClr val="FF8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SCP-II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also contains an additional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38%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proteoglycans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UC-II does not contain any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proteoglycans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b="1" dirty="0">
                <a:solidFill>
                  <a:srgbClr val="FF8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SCP-II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made from wild-caught salmon nasal cartilage, UC-II comes from chicken sternum cartilage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48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93" y="419106"/>
            <a:ext cx="8140277" cy="869347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b="0" dirty="0">
                <a:solidFill>
                  <a:srgbClr val="FF8021"/>
                </a:solidFill>
                <a:effectLst/>
              </a:rPr>
              <a:t>A now available, new ingredient: </a:t>
            </a:r>
            <a:r>
              <a:rPr lang="en-US" sz="2800" dirty="0">
                <a:solidFill>
                  <a:srgbClr val="FF8021"/>
                </a:solidFill>
                <a:effectLst/>
              </a:rPr>
              <a:t>Proteoglycan</a:t>
            </a:r>
          </a:p>
        </p:txBody>
      </p:sp>
      <p:pic>
        <p:nvPicPr>
          <p:cNvPr id="4" name="Content Placeholder 3" descr="B978070203422000033X_f033-001-9780702034220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3" r="-9453"/>
          <a:stretch>
            <a:fillRect/>
          </a:stretch>
        </p:blipFill>
        <p:spPr>
          <a:xfrm>
            <a:off x="-68753" y="3529437"/>
            <a:ext cx="4992246" cy="2710076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84025" y="1038672"/>
            <a:ext cx="4297247" cy="5150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Proteoglycan and Type II Collagen make up the joint cartilage.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Chondroitin sulfate is a popular joint health supplement, but it does not naturally exist in free form in our cartilage but rather attached to a protein core that makes up a proteoglycan.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Proteoglycan excels in its moisture holding abilities, and helps smooth movement of joints by its buffering function.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For many years undenatured proteoglycan was not readily available and too expensive for use. Recently, a patented effective extraction method of proteoglycan was developed, allowing for this new ingredient to enter the market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3BD616-DBB4-6C4E-AEB6-1B3482D58D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799" b="14649"/>
          <a:stretch/>
        </p:blipFill>
        <p:spPr>
          <a:xfrm>
            <a:off x="262728" y="1433205"/>
            <a:ext cx="2970889" cy="1549720"/>
          </a:xfrm>
          <a:prstGeom prst="rect">
            <a:avLst/>
          </a:prstGeom>
        </p:spPr>
      </p:pic>
      <p:pic>
        <p:nvPicPr>
          <p:cNvPr id="6" name="Picture 5" descr="A close up of a bottle&#10;&#10;Description automatically generated">
            <a:extLst>
              <a:ext uri="{FF2B5EF4-FFF2-40B4-BE49-F238E27FC236}">
                <a16:creationId xmlns:a16="http://schemas.microsoft.com/office/drawing/2014/main" id="{C1AAD5EE-4B42-5442-8552-8EE3CEDDC6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005" y="1288453"/>
            <a:ext cx="1127631" cy="198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7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808" y="294649"/>
            <a:ext cx="719077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solidFill>
                  <a:srgbClr val="FF8021"/>
                </a:solidFill>
                <a:effectLst/>
              </a:rPr>
              <a:t>Proteoglycan decreases knee pain and discomfort </a:t>
            </a:r>
            <a:r>
              <a:rPr lang="mr-IN" sz="3200" dirty="0">
                <a:solidFill>
                  <a:srgbClr val="FF8021"/>
                </a:solidFill>
                <a:effectLst/>
              </a:rPr>
              <a:t>–</a:t>
            </a:r>
            <a:r>
              <a:rPr lang="en-US" sz="3200" dirty="0">
                <a:solidFill>
                  <a:srgbClr val="FF8021"/>
                </a:solidFill>
                <a:effectLst/>
              </a:rPr>
              <a:t> HUMAN STUDY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35244" y="1437649"/>
            <a:ext cx="8029677" cy="4879276"/>
          </a:xfrm>
        </p:spPr>
        <p:txBody>
          <a:bodyPr>
            <a:no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Randomized, placebo-controlled, double-blind study (</a:t>
            </a:r>
            <a:r>
              <a:rPr lang="en-US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Soeda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 2016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31 healthy subjects (40-69yrs) with knee discomfort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Dose = 10mg salmon proteoglycan/day for 12 weeks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VAS score used for knee pain, J-KOOS (Japan-Knee injury and Osteoarthritis Outcome Score) questionnaire used to measure joint discomfort, pain, function, quality of life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RESULTS: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Significant decrease in VAS score for knee pain when going up stairs (p&lt;0.05), and improvement in knee extension and flexion (P&lt;0.001) for SP group vs. placebo. The J-KOOS showed that the total scores significantly improved at week 4 and 12 in salmon proteoglycan group compared to placebo. (p&lt;0.05)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Some examples of questions in 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J-KOOS questionnaire: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How severe is your knee joint stiffness after first wakening in the morning?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How is your pain walking on flat surfaces?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How well are you able to descend stairs? Rise from sitting? </a:t>
            </a:r>
          </a:p>
        </p:txBody>
      </p:sp>
    </p:spTree>
    <p:extLst>
      <p:ext uri="{BB962C8B-B14F-4D97-AF65-F5344CB8AC3E}">
        <p14:creationId xmlns:p14="http://schemas.microsoft.com/office/powerpoint/2010/main" val="220851931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8081</TotalTime>
  <Words>1493</Words>
  <Application>Microsoft Macintosh PowerPoint</Application>
  <PresentationFormat>On-screen Show (4:3)</PresentationFormat>
  <Paragraphs>119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Georgia</vt:lpstr>
      <vt:lpstr>Trebuchet MS</vt:lpstr>
      <vt:lpstr>Slipstream</vt:lpstr>
      <vt:lpstr>Salmon Type II Collagen Proteoglycan Complex</vt:lpstr>
      <vt:lpstr>PowerPoint Presentation</vt:lpstr>
      <vt:lpstr>PowerPoint Presentation</vt:lpstr>
      <vt:lpstr>SCP-II® improves knee pain: Human Study</vt:lpstr>
      <vt:lpstr>PowerPoint Presentation</vt:lpstr>
      <vt:lpstr>Undenatured Type II Collagen</vt:lpstr>
      <vt:lpstr>SCP-II more competitive than UC-II</vt:lpstr>
      <vt:lpstr>A now available, new ingredient: Proteoglycan</vt:lpstr>
      <vt:lpstr>Proteoglycan decreases knee pain and discomfort – HUMAN STUDY 1 </vt:lpstr>
      <vt:lpstr>Proteoglycan can improve and prevent knee pain and discomfort – HUMAN STUDY 2 </vt:lpstr>
      <vt:lpstr>Proteoglycan can have a chondroprotective effect on subjects with knee discomfort – HUMAN STUDY 3 </vt:lpstr>
      <vt:lpstr>Proteoglycan Improves Skin Health – HUMAN STUDY 4</vt:lpstr>
      <vt:lpstr>Non-human studies – Salmon Proteoglycan</vt:lpstr>
      <vt:lpstr>SCP-II has its own safety study</vt:lpstr>
      <vt:lpstr>Summary of SCP-II benefits</vt:lpstr>
      <vt:lpstr>PowerPoint Presentation</vt:lpstr>
    </vt:vector>
  </TitlesOfParts>
  <Company>Guzen Development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Salmon Collagen Type II Proteoglycan Complex</dc:title>
  <dc:creator>Hannah Lee</dc:creator>
  <cp:lastModifiedBy>vincent Hackel</cp:lastModifiedBy>
  <cp:revision>109</cp:revision>
  <cp:lastPrinted>2018-12-21T17:57:32Z</cp:lastPrinted>
  <dcterms:created xsi:type="dcterms:W3CDTF">2018-06-08T16:19:18Z</dcterms:created>
  <dcterms:modified xsi:type="dcterms:W3CDTF">2020-03-04T17:47:45Z</dcterms:modified>
</cp:coreProperties>
</file>